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4" d="100"/>
          <a:sy n="64" d="100"/>
        </p:scale>
        <p:origin x="66" y="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zchua/assignrepo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zchua/assignrepo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zchua/assignrepo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zchua/assignrepo/blob/main/Plotly%20Dash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zchua/assignrepo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zchua/assignrepo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zchua/assignrepo/blob/main/jupyter-labs-webscraping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Chua Ding Zhang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outcomes: successful = 1 and unsuccessful = 0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 column contains mission outcome and landing location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https://github.com/dzchua/assignrepo/blob/main/labs-jupyter-spacex-Data%20wrangling.ipynb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Visualization on variables performed were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Number, Payload Mass, Launch Site, Orbit, Class and Year.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 graph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Payload Mass, Flight Number vs. Launch Site, Payload Mass vs. Launch Site,  Orbit vs. Success Rate, Flight Number vs. Orbit, Payload vs Orbit, and Success Yearly Trend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using scatter plot, line, and bar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https://github.com/dzchua/assignrepo/blob/main/jupyter-labs-eda-dataviz.ipynb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loaded into IBM DB2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Python to query information previously stated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mark launch sites, successful landings and key proximity locations: highway, coast, railway and city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purpose of this is to visualize the approximated launched sites and success landings relative to location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https://github.com/dzchua/assignrepo/blob/main/lab_jupyter_launch_site_location.ipynb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8272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Includes pie chart and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shows successful landings across all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is either all launch sites or payload mass on slider between 0 to 10000kg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is used for success rate and scatter plot is shown for various success parameters such as payload mass, booster version and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https://github.com/dzchua/assignrepo/blob/main/Plotly%20Dash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3003" y="2657151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https://github.com/dzchua/assignrepo/blob/main/SpaceX_Machine%20Learning%20Prediction_Part_5.ipynb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55" name="object 5">
            <a:extLst>
              <a:ext uri="{FF2B5EF4-FFF2-40B4-BE49-F238E27FC236}">
                <a16:creationId xmlns:a16="http://schemas.microsoft.com/office/drawing/2014/main" id="{EB625586-5359-323A-B725-D99496E6A3F9}"/>
              </a:ext>
            </a:extLst>
          </p:cNvPr>
          <p:cNvGrpSpPr/>
          <p:nvPr/>
        </p:nvGrpSpPr>
        <p:grpSpPr>
          <a:xfrm>
            <a:off x="2680696" y="1620401"/>
            <a:ext cx="1901203" cy="1720850"/>
            <a:chOff x="3822191" y="1933955"/>
            <a:chExt cx="1938655" cy="1728470"/>
          </a:xfrm>
          <a:solidFill>
            <a:schemeClr val="accent3">
              <a:lumMod val="75000"/>
            </a:schemeClr>
          </a:solidFill>
        </p:grpSpPr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47791740-C3FE-A19F-0605-30A630A108EC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D0B92656-8077-57A3-4297-3A286B7E7A48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0E15A9D6-A1A2-BACF-249A-6B004DC89A9B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9">
            <a:extLst>
              <a:ext uri="{FF2B5EF4-FFF2-40B4-BE49-F238E27FC236}">
                <a16:creationId xmlns:a16="http://schemas.microsoft.com/office/drawing/2014/main" id="{B1B5AF4B-E513-26CA-2737-F713CADA35C7}"/>
              </a:ext>
            </a:extLst>
          </p:cNvPr>
          <p:cNvSpPr txBox="1"/>
          <p:nvPr/>
        </p:nvSpPr>
        <p:spPr>
          <a:xfrm>
            <a:off x="2857226" y="1900043"/>
            <a:ext cx="1538150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60" name="object 10">
            <a:extLst>
              <a:ext uri="{FF2B5EF4-FFF2-40B4-BE49-F238E27FC236}">
                <a16:creationId xmlns:a16="http://schemas.microsoft.com/office/drawing/2014/main" id="{75B29AD9-6AD1-BDA6-A3EB-FC328A6DFC09}"/>
              </a:ext>
            </a:extLst>
          </p:cNvPr>
          <p:cNvSpPr txBox="1"/>
          <p:nvPr/>
        </p:nvSpPr>
        <p:spPr>
          <a:xfrm>
            <a:off x="2776456" y="2136263"/>
            <a:ext cx="1689474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61" name="object 11">
            <a:extLst>
              <a:ext uri="{FF2B5EF4-FFF2-40B4-BE49-F238E27FC236}">
                <a16:creationId xmlns:a16="http://schemas.microsoft.com/office/drawing/2014/main" id="{C6DDF326-FCDD-4300-4780-2C0F9D09036C}"/>
              </a:ext>
            </a:extLst>
          </p:cNvPr>
          <p:cNvGrpSpPr/>
          <p:nvPr/>
        </p:nvGrpSpPr>
        <p:grpSpPr>
          <a:xfrm>
            <a:off x="2680696" y="3062111"/>
            <a:ext cx="1901203" cy="1722113"/>
            <a:chOff x="3822191" y="3375659"/>
            <a:chExt cx="1938655" cy="1729739"/>
          </a:xfrm>
          <a:solidFill>
            <a:schemeClr val="accent3">
              <a:lumMod val="75000"/>
            </a:schemeClr>
          </a:solidFill>
        </p:grpSpPr>
        <p:sp>
          <p:nvSpPr>
            <p:cNvPr id="62" name="object 12">
              <a:extLst>
                <a:ext uri="{FF2B5EF4-FFF2-40B4-BE49-F238E27FC236}">
                  <a16:creationId xmlns:a16="http://schemas.microsoft.com/office/drawing/2014/main" id="{21D6CF8D-0F05-4ACB-6679-5BF599098496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3">
              <a:extLst>
                <a:ext uri="{FF2B5EF4-FFF2-40B4-BE49-F238E27FC236}">
                  <a16:creationId xmlns:a16="http://schemas.microsoft.com/office/drawing/2014/main" id="{DE8DBA91-F611-F7D9-7011-0AC01F1157CB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4">
              <a:extLst>
                <a:ext uri="{FF2B5EF4-FFF2-40B4-BE49-F238E27FC236}">
                  <a16:creationId xmlns:a16="http://schemas.microsoft.com/office/drawing/2014/main" id="{E862C1D1-FFFF-E2F0-16B7-B2A72BF1D48D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15">
            <a:extLst>
              <a:ext uri="{FF2B5EF4-FFF2-40B4-BE49-F238E27FC236}">
                <a16:creationId xmlns:a16="http://schemas.microsoft.com/office/drawing/2014/main" id="{215CF1A2-9A92-E03F-C3BD-8A52661E8133}"/>
              </a:ext>
            </a:extLst>
          </p:cNvPr>
          <p:cNvSpPr txBox="1"/>
          <p:nvPr/>
        </p:nvSpPr>
        <p:spPr>
          <a:xfrm>
            <a:off x="2869419" y="3224398"/>
            <a:ext cx="1495181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66" name="object 16">
            <a:extLst>
              <a:ext uri="{FF2B5EF4-FFF2-40B4-BE49-F238E27FC236}">
                <a16:creationId xmlns:a16="http://schemas.microsoft.com/office/drawing/2014/main" id="{EA993D25-9F69-8F40-2DC4-3371243016D2}"/>
              </a:ext>
            </a:extLst>
          </p:cNvPr>
          <p:cNvSpPr txBox="1"/>
          <p:nvPr/>
        </p:nvSpPr>
        <p:spPr>
          <a:xfrm>
            <a:off x="3003531" y="3460365"/>
            <a:ext cx="1256675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67" name="object 17">
            <a:extLst>
              <a:ext uri="{FF2B5EF4-FFF2-40B4-BE49-F238E27FC236}">
                <a16:creationId xmlns:a16="http://schemas.microsoft.com/office/drawing/2014/main" id="{36B75B14-E436-92E3-DFC9-F47F89C6A53C}"/>
              </a:ext>
            </a:extLst>
          </p:cNvPr>
          <p:cNvSpPr txBox="1"/>
          <p:nvPr/>
        </p:nvSpPr>
        <p:spPr>
          <a:xfrm>
            <a:off x="2956287" y="3698109"/>
            <a:ext cx="1341366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68" name="object 18">
            <a:extLst>
              <a:ext uri="{FF2B5EF4-FFF2-40B4-BE49-F238E27FC236}">
                <a16:creationId xmlns:a16="http://schemas.microsoft.com/office/drawing/2014/main" id="{CBA7F848-72DA-839C-8CE1-E9514E006BEB}"/>
              </a:ext>
            </a:extLst>
          </p:cNvPr>
          <p:cNvGrpSpPr/>
          <p:nvPr/>
        </p:nvGrpSpPr>
        <p:grpSpPr>
          <a:xfrm>
            <a:off x="2680696" y="4502868"/>
            <a:ext cx="2893839" cy="1163881"/>
            <a:chOff x="3822191" y="4818888"/>
            <a:chExt cx="2950845" cy="1169035"/>
          </a:xfrm>
          <a:solidFill>
            <a:schemeClr val="accent3">
              <a:lumMod val="75000"/>
            </a:schemeClr>
          </a:solidFill>
        </p:grpSpPr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98E15C80-862C-3B20-C335-DBF5EC521892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0">
              <a:extLst>
                <a:ext uri="{FF2B5EF4-FFF2-40B4-BE49-F238E27FC236}">
                  <a16:creationId xmlns:a16="http://schemas.microsoft.com/office/drawing/2014/main" id="{570D59FF-30AA-A1A1-95AE-E0632AA1B8AD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1">
              <a:extLst>
                <a:ext uri="{FF2B5EF4-FFF2-40B4-BE49-F238E27FC236}">
                  <a16:creationId xmlns:a16="http://schemas.microsoft.com/office/drawing/2014/main" id="{1137E079-94B8-CB6D-6973-AFA11AA0E114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22">
            <a:extLst>
              <a:ext uri="{FF2B5EF4-FFF2-40B4-BE49-F238E27FC236}">
                <a16:creationId xmlns:a16="http://schemas.microsoft.com/office/drawing/2014/main" id="{4C92CE38-DB09-0C90-D078-B94DB1707767}"/>
              </a:ext>
            </a:extLst>
          </p:cNvPr>
          <p:cNvSpPr txBox="1"/>
          <p:nvPr/>
        </p:nvSpPr>
        <p:spPr>
          <a:xfrm>
            <a:off x="2962383" y="4784927"/>
            <a:ext cx="1318948" cy="28449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73" name="object 23">
            <a:extLst>
              <a:ext uri="{FF2B5EF4-FFF2-40B4-BE49-F238E27FC236}">
                <a16:creationId xmlns:a16="http://schemas.microsoft.com/office/drawing/2014/main" id="{799A2D84-6900-ECEF-7BD7-07842DF6C1D1}"/>
              </a:ext>
            </a:extLst>
          </p:cNvPr>
          <p:cNvSpPr txBox="1"/>
          <p:nvPr/>
        </p:nvSpPr>
        <p:spPr>
          <a:xfrm>
            <a:off x="3442443" y="5021830"/>
            <a:ext cx="403531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74" name="object 24">
            <a:extLst>
              <a:ext uri="{FF2B5EF4-FFF2-40B4-BE49-F238E27FC236}">
                <a16:creationId xmlns:a16="http://schemas.microsoft.com/office/drawing/2014/main" id="{4D7022DE-D779-B366-B809-B92BD55EE912}"/>
              </a:ext>
            </a:extLst>
          </p:cNvPr>
          <p:cNvGrpSpPr/>
          <p:nvPr/>
        </p:nvGrpSpPr>
        <p:grpSpPr>
          <a:xfrm>
            <a:off x="5239493" y="3361872"/>
            <a:ext cx="1901203" cy="2305003"/>
            <a:chOff x="6380988" y="3672840"/>
            <a:chExt cx="1938655" cy="2315210"/>
          </a:xfrm>
          <a:solidFill>
            <a:schemeClr val="accent3">
              <a:lumMod val="75000"/>
            </a:schemeClr>
          </a:solidFill>
        </p:grpSpPr>
        <p:sp>
          <p:nvSpPr>
            <p:cNvPr id="75" name="object 25">
              <a:extLst>
                <a:ext uri="{FF2B5EF4-FFF2-40B4-BE49-F238E27FC236}">
                  <a16:creationId xmlns:a16="http://schemas.microsoft.com/office/drawing/2014/main" id="{1E981F4B-2E6B-2ED0-CB87-F99EC73CB723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26">
              <a:extLst>
                <a:ext uri="{FF2B5EF4-FFF2-40B4-BE49-F238E27FC236}">
                  <a16:creationId xmlns:a16="http://schemas.microsoft.com/office/drawing/2014/main" id="{B6D7633C-5815-D287-CB3B-1CA492EB52D1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7">
              <a:extLst>
                <a:ext uri="{FF2B5EF4-FFF2-40B4-BE49-F238E27FC236}">
                  <a16:creationId xmlns:a16="http://schemas.microsoft.com/office/drawing/2014/main" id="{E51C2A35-6984-4D90-9C01-B4E1B3881026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28">
            <a:extLst>
              <a:ext uri="{FF2B5EF4-FFF2-40B4-BE49-F238E27FC236}">
                <a16:creationId xmlns:a16="http://schemas.microsoft.com/office/drawing/2014/main" id="{07F30996-5A7C-7EA0-BA79-8FDDE90C1471}"/>
              </a:ext>
            </a:extLst>
          </p:cNvPr>
          <p:cNvSpPr txBox="1"/>
          <p:nvPr/>
        </p:nvSpPr>
        <p:spPr>
          <a:xfrm>
            <a:off x="5594332" y="4666992"/>
            <a:ext cx="1196270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79" name="object 29">
            <a:extLst>
              <a:ext uri="{FF2B5EF4-FFF2-40B4-BE49-F238E27FC236}">
                <a16:creationId xmlns:a16="http://schemas.microsoft.com/office/drawing/2014/main" id="{8E870490-E6F6-24A3-9DB8-37F9DE83DE6A}"/>
              </a:ext>
            </a:extLst>
          </p:cNvPr>
          <p:cNvSpPr txBox="1"/>
          <p:nvPr/>
        </p:nvSpPr>
        <p:spPr>
          <a:xfrm>
            <a:off x="5344395" y="4898239"/>
            <a:ext cx="1698815" cy="53737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80" name="object 30">
            <a:extLst>
              <a:ext uri="{FF2B5EF4-FFF2-40B4-BE49-F238E27FC236}">
                <a16:creationId xmlns:a16="http://schemas.microsoft.com/office/drawing/2014/main" id="{F1456E72-67E9-0F9F-9FB8-BD115408DE98}"/>
              </a:ext>
            </a:extLst>
          </p:cNvPr>
          <p:cNvGrpSpPr/>
          <p:nvPr/>
        </p:nvGrpSpPr>
        <p:grpSpPr>
          <a:xfrm>
            <a:off x="5239493" y="1918649"/>
            <a:ext cx="1901203" cy="2306268"/>
            <a:chOff x="6380988" y="2229611"/>
            <a:chExt cx="1938655" cy="2316480"/>
          </a:xfrm>
          <a:solidFill>
            <a:schemeClr val="accent3">
              <a:lumMod val="75000"/>
            </a:schemeClr>
          </a:solidFill>
        </p:grpSpPr>
        <p:sp>
          <p:nvSpPr>
            <p:cNvPr id="81" name="object 31">
              <a:extLst>
                <a:ext uri="{FF2B5EF4-FFF2-40B4-BE49-F238E27FC236}">
                  <a16:creationId xmlns:a16="http://schemas.microsoft.com/office/drawing/2014/main" id="{3F56CD7D-7659-A4D4-C213-5248DB9A6971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32">
              <a:extLst>
                <a:ext uri="{FF2B5EF4-FFF2-40B4-BE49-F238E27FC236}">
                  <a16:creationId xmlns:a16="http://schemas.microsoft.com/office/drawing/2014/main" id="{19C1EE96-2601-EC45-80A8-F5F46883C644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3">
              <a:extLst>
                <a:ext uri="{FF2B5EF4-FFF2-40B4-BE49-F238E27FC236}">
                  <a16:creationId xmlns:a16="http://schemas.microsoft.com/office/drawing/2014/main" id="{F575A57D-B662-25EB-121E-A4EB947812FB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34">
            <a:extLst>
              <a:ext uri="{FF2B5EF4-FFF2-40B4-BE49-F238E27FC236}">
                <a16:creationId xmlns:a16="http://schemas.microsoft.com/office/drawing/2014/main" id="{F6FD903B-7DD1-C0B1-4A4A-908983CE4992}"/>
              </a:ext>
            </a:extLst>
          </p:cNvPr>
          <p:cNvSpPr txBox="1"/>
          <p:nvPr/>
        </p:nvSpPr>
        <p:spPr>
          <a:xfrm>
            <a:off x="5405100" y="3105527"/>
            <a:ext cx="1563059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85" name="object 35">
            <a:extLst>
              <a:ext uri="{FF2B5EF4-FFF2-40B4-BE49-F238E27FC236}">
                <a16:creationId xmlns:a16="http://schemas.microsoft.com/office/drawing/2014/main" id="{A21110E1-B001-D08E-7D9C-3282E8CDF2DE}"/>
              </a:ext>
            </a:extLst>
          </p:cNvPr>
          <p:cNvSpPr txBox="1"/>
          <p:nvPr/>
        </p:nvSpPr>
        <p:spPr>
          <a:xfrm>
            <a:off x="5461489" y="3341111"/>
            <a:ext cx="1455326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86" name="object 36">
            <a:extLst>
              <a:ext uri="{FF2B5EF4-FFF2-40B4-BE49-F238E27FC236}">
                <a16:creationId xmlns:a16="http://schemas.microsoft.com/office/drawing/2014/main" id="{3A54EBFF-ACDD-5645-6D21-7701D61D5D51}"/>
              </a:ext>
            </a:extLst>
          </p:cNvPr>
          <p:cNvSpPr txBox="1"/>
          <p:nvPr/>
        </p:nvSpPr>
        <p:spPr>
          <a:xfrm>
            <a:off x="5394433" y="3579491"/>
            <a:ext cx="1571777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87" name="object 37">
            <a:extLst>
              <a:ext uri="{FF2B5EF4-FFF2-40B4-BE49-F238E27FC236}">
                <a16:creationId xmlns:a16="http://schemas.microsoft.com/office/drawing/2014/main" id="{069DBD7A-31C6-96B7-0055-4F4C0048861D}"/>
              </a:ext>
            </a:extLst>
          </p:cNvPr>
          <p:cNvSpPr txBox="1"/>
          <p:nvPr/>
        </p:nvSpPr>
        <p:spPr>
          <a:xfrm>
            <a:off x="5653767" y="3815710"/>
            <a:ext cx="1079196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88" name="object 38">
            <a:extLst>
              <a:ext uri="{FF2B5EF4-FFF2-40B4-BE49-F238E27FC236}">
                <a16:creationId xmlns:a16="http://schemas.microsoft.com/office/drawing/2014/main" id="{D533881E-23A2-C8DD-9683-3F431B57684A}"/>
              </a:ext>
            </a:extLst>
          </p:cNvPr>
          <p:cNvGrpSpPr/>
          <p:nvPr/>
        </p:nvGrpSpPr>
        <p:grpSpPr>
          <a:xfrm>
            <a:off x="5239493" y="1617935"/>
            <a:ext cx="2893839" cy="1163881"/>
            <a:chOff x="6380988" y="1933955"/>
            <a:chExt cx="2950845" cy="1169035"/>
          </a:xfrm>
          <a:solidFill>
            <a:schemeClr val="accent3">
              <a:lumMod val="75000"/>
            </a:schemeClr>
          </a:solidFill>
        </p:grpSpPr>
        <p:sp>
          <p:nvSpPr>
            <p:cNvPr id="89" name="object 39">
              <a:extLst>
                <a:ext uri="{FF2B5EF4-FFF2-40B4-BE49-F238E27FC236}">
                  <a16:creationId xmlns:a16="http://schemas.microsoft.com/office/drawing/2014/main" id="{81FC1CD2-E407-74A2-85D6-6C503E59D0BF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40">
              <a:extLst>
                <a:ext uri="{FF2B5EF4-FFF2-40B4-BE49-F238E27FC236}">
                  <a16:creationId xmlns:a16="http://schemas.microsoft.com/office/drawing/2014/main" id="{0FB9E0B5-E62A-88A1-11E2-A956BF2C7609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41">
              <a:extLst>
                <a:ext uri="{FF2B5EF4-FFF2-40B4-BE49-F238E27FC236}">
                  <a16:creationId xmlns:a16="http://schemas.microsoft.com/office/drawing/2014/main" id="{7A44CAE7-A6B1-919B-9874-1C6475A912B3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42">
            <a:extLst>
              <a:ext uri="{FF2B5EF4-FFF2-40B4-BE49-F238E27FC236}">
                <a16:creationId xmlns:a16="http://schemas.microsoft.com/office/drawing/2014/main" id="{888A34E7-DA06-49A9-B97E-39A954E9B799}"/>
              </a:ext>
            </a:extLst>
          </p:cNvPr>
          <p:cNvSpPr txBox="1"/>
          <p:nvPr/>
        </p:nvSpPr>
        <p:spPr>
          <a:xfrm>
            <a:off x="5472411" y="1900043"/>
            <a:ext cx="1427303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93" name="object 43">
            <a:extLst>
              <a:ext uri="{FF2B5EF4-FFF2-40B4-BE49-F238E27FC236}">
                <a16:creationId xmlns:a16="http://schemas.microsoft.com/office/drawing/2014/main" id="{900A0155-D7B7-63A1-D6D2-5AE9A2BE46F2}"/>
              </a:ext>
            </a:extLst>
          </p:cNvPr>
          <p:cNvSpPr txBox="1"/>
          <p:nvPr/>
        </p:nvSpPr>
        <p:spPr>
          <a:xfrm>
            <a:off x="5664435" y="2136263"/>
            <a:ext cx="1051173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94" name="object 44">
            <a:extLst>
              <a:ext uri="{FF2B5EF4-FFF2-40B4-BE49-F238E27FC236}">
                <a16:creationId xmlns:a16="http://schemas.microsoft.com/office/drawing/2014/main" id="{E288E615-3EEB-14D8-5454-6301FC8F2231}"/>
              </a:ext>
            </a:extLst>
          </p:cNvPr>
          <p:cNvGrpSpPr/>
          <p:nvPr/>
        </p:nvGrpSpPr>
        <p:grpSpPr>
          <a:xfrm>
            <a:off x="7796764" y="1620401"/>
            <a:ext cx="1901203" cy="1720850"/>
            <a:chOff x="8938259" y="1933955"/>
            <a:chExt cx="1938655" cy="1728470"/>
          </a:xfrm>
          <a:solidFill>
            <a:schemeClr val="accent3">
              <a:lumMod val="75000"/>
            </a:schemeClr>
          </a:solidFill>
        </p:grpSpPr>
        <p:sp>
          <p:nvSpPr>
            <p:cNvPr id="95" name="object 45">
              <a:extLst>
                <a:ext uri="{FF2B5EF4-FFF2-40B4-BE49-F238E27FC236}">
                  <a16:creationId xmlns:a16="http://schemas.microsoft.com/office/drawing/2014/main" id="{B174ED8D-4784-8BCA-192E-D7B533D32016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46">
              <a:extLst>
                <a:ext uri="{FF2B5EF4-FFF2-40B4-BE49-F238E27FC236}">
                  <a16:creationId xmlns:a16="http://schemas.microsoft.com/office/drawing/2014/main" id="{C85A9671-2A86-C8BE-0B37-9D7DA9F48566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47">
              <a:extLst>
                <a:ext uri="{FF2B5EF4-FFF2-40B4-BE49-F238E27FC236}">
                  <a16:creationId xmlns:a16="http://schemas.microsoft.com/office/drawing/2014/main" id="{126F4B36-9256-F650-896D-6FCB2F51732F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48">
            <a:extLst>
              <a:ext uri="{FF2B5EF4-FFF2-40B4-BE49-F238E27FC236}">
                <a16:creationId xmlns:a16="http://schemas.microsoft.com/office/drawing/2014/main" id="{7B876F85-091B-3662-B5C4-A6D30C72513C}"/>
              </a:ext>
            </a:extLst>
          </p:cNvPr>
          <p:cNvSpPr txBox="1"/>
          <p:nvPr/>
        </p:nvSpPr>
        <p:spPr>
          <a:xfrm>
            <a:off x="7999202" y="1900043"/>
            <a:ext cx="1490199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99" name="object 49">
            <a:extLst>
              <a:ext uri="{FF2B5EF4-FFF2-40B4-BE49-F238E27FC236}">
                <a16:creationId xmlns:a16="http://schemas.microsoft.com/office/drawing/2014/main" id="{E488251E-FE7A-0A77-9043-C216508716EA}"/>
              </a:ext>
            </a:extLst>
          </p:cNvPr>
          <p:cNvSpPr txBox="1"/>
          <p:nvPr/>
        </p:nvSpPr>
        <p:spPr>
          <a:xfrm>
            <a:off x="8157698" y="2136263"/>
            <a:ext cx="1179456" cy="28385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00" name="object 50">
            <a:extLst>
              <a:ext uri="{FF2B5EF4-FFF2-40B4-BE49-F238E27FC236}">
                <a16:creationId xmlns:a16="http://schemas.microsoft.com/office/drawing/2014/main" id="{CD05149A-68F5-1331-6CF8-5E964D0E398A}"/>
              </a:ext>
            </a:extLst>
          </p:cNvPr>
          <p:cNvGrpSpPr/>
          <p:nvPr/>
        </p:nvGrpSpPr>
        <p:grpSpPr>
          <a:xfrm>
            <a:off x="7796764" y="3059644"/>
            <a:ext cx="1901203" cy="1165146"/>
            <a:chOff x="8938259" y="3375659"/>
            <a:chExt cx="1938655" cy="1170305"/>
          </a:xfrm>
          <a:solidFill>
            <a:schemeClr val="accent3">
              <a:lumMod val="75000"/>
            </a:schemeClr>
          </a:solidFill>
        </p:grpSpPr>
        <p:sp>
          <p:nvSpPr>
            <p:cNvPr id="101" name="object 51">
              <a:extLst>
                <a:ext uri="{FF2B5EF4-FFF2-40B4-BE49-F238E27FC236}">
                  <a16:creationId xmlns:a16="http://schemas.microsoft.com/office/drawing/2014/main" id="{439256E5-40D7-C363-DB8F-020D65F1F1A4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52">
              <a:extLst>
                <a:ext uri="{FF2B5EF4-FFF2-40B4-BE49-F238E27FC236}">
                  <a16:creationId xmlns:a16="http://schemas.microsoft.com/office/drawing/2014/main" id="{445D2F48-E41D-9F51-EC8E-64F26286B7B2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53">
            <a:extLst>
              <a:ext uri="{FF2B5EF4-FFF2-40B4-BE49-F238E27FC236}">
                <a16:creationId xmlns:a16="http://schemas.microsoft.com/office/drawing/2014/main" id="{B25AA79E-D858-2832-0D25-86FF9AA9816D}"/>
              </a:ext>
            </a:extLst>
          </p:cNvPr>
          <p:cNvSpPr txBox="1"/>
          <p:nvPr/>
        </p:nvSpPr>
        <p:spPr>
          <a:xfrm>
            <a:off x="7913859" y="3337663"/>
            <a:ext cx="1676396" cy="79508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34028" y="5606321"/>
            <a:ext cx="11228123" cy="781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Dashboard of launch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191C4-737B-BEC1-085F-B6A911D258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58" y="1296606"/>
            <a:ext cx="7661714" cy="43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725649"/>
            <a:ext cx="1094331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= success 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0 = unsuccessful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Middle and bottom models have higher rate of 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flight number increases, the top model failures decreases</a:t>
            </a:r>
            <a:endParaRPr lang="en-SG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B042A6-A4A8-9C99-57B2-4464CFECD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76" y="1270416"/>
            <a:ext cx="11629869" cy="363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0167" y="5130564"/>
            <a:ext cx="11282082" cy="15850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Middle launch site has lower number of test but had high rate of 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Left side model, when payload mass increases to &gt;3000kg, success rate increased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0486A2-C0F3-034F-F257-8AE3B3833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6" y="1607515"/>
            <a:ext cx="11757284" cy="364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40566" y="1650841"/>
            <a:ext cx="4261623" cy="45287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 (1), GEO (1), HEO (1) have 100% success rate SSO (5) has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(14) has decent success rate and attempts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(1) has 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(27) has the around 50% success rate but largest sample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test are represented in parenthesis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D2B810-5692-49BB-3C40-00BD1074C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44" y="1436480"/>
            <a:ext cx="7042223" cy="474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126636"/>
            <a:ext cx="11421989" cy="13005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Successes of launch were mainly located at middle-bottom area of this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1DC2EA-3434-894A-97D7-22962EDF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93994"/>
            <a:ext cx="12192000" cy="35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0128" y="5100571"/>
            <a:ext cx="11421989" cy="15368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failure rate as payload mass is higher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Similarly as previous chart, middle-bottom orbits posted higher rate of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096FFD9-C562-1133-2DC0-3D6C25E1D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2" y="1612703"/>
            <a:ext cx="12192000" cy="34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33E28B-5DA4-B26C-4EDD-D6C4C4FB0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192" y="1724274"/>
            <a:ext cx="6684442" cy="450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56410" y="1588600"/>
            <a:ext cx="5645781" cy="23252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Duplicates on row 2 and 3 CCAFS SLC-40 was found.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likely 3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E1B08B1-EEC1-E234-09E3-7A237DAC2D81}"/>
              </a:ext>
            </a:extLst>
          </p:cNvPr>
          <p:cNvSpPr/>
          <p:nvPr/>
        </p:nvSpPr>
        <p:spPr>
          <a:xfrm>
            <a:off x="770011" y="1575376"/>
            <a:ext cx="5016192" cy="3941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90737" y="1662032"/>
            <a:ext cx="2891336" cy="189460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Five CCA launch sites queried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failure landing outcome but mission outcome all succeeded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launched at different timing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A048154-B0DC-E47F-0317-5F8BE77DD8EA}"/>
              </a:ext>
            </a:extLst>
          </p:cNvPr>
          <p:cNvSpPr/>
          <p:nvPr/>
        </p:nvSpPr>
        <p:spPr>
          <a:xfrm>
            <a:off x="786766" y="1522463"/>
            <a:ext cx="8403970" cy="3813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21272" y="1718025"/>
            <a:ext cx="5020957" cy="29211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is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CRS is Commercial Resupply Services, the payloads were sent to the ISS by CRS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896FAAB-C72A-780B-2F61-E0E121DD32C2}"/>
              </a:ext>
            </a:extLst>
          </p:cNvPr>
          <p:cNvSpPr/>
          <p:nvPr/>
        </p:nvSpPr>
        <p:spPr>
          <a:xfrm>
            <a:off x="770010" y="1575376"/>
            <a:ext cx="5825662" cy="32064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35702" y="1825625"/>
            <a:ext cx="447654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‘F9 V1.1’ average payload was 2928kg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DF4D7CD-849C-197B-EA4C-10757CBF0F0C}"/>
              </a:ext>
            </a:extLst>
          </p:cNvPr>
          <p:cNvSpPr/>
          <p:nvPr/>
        </p:nvSpPr>
        <p:spPr>
          <a:xfrm>
            <a:off x="770011" y="1557878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81291" y="1526676"/>
            <a:ext cx="535581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Landing outcome is dated and located at ground pad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B574BC7-DC5A-683D-B128-F294C96726F8}"/>
              </a:ext>
            </a:extLst>
          </p:cNvPr>
          <p:cNvSpPr/>
          <p:nvPr/>
        </p:nvSpPr>
        <p:spPr>
          <a:xfrm>
            <a:off x="770011" y="1526676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45629" y="1674235"/>
            <a:ext cx="474637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drone ship landing are queried with four different versions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06DAA57-BAEC-BA0B-B87B-A7D72B2C75B4}"/>
              </a:ext>
            </a:extLst>
          </p:cNvPr>
          <p:cNvSpPr/>
          <p:nvPr/>
        </p:nvSpPr>
        <p:spPr>
          <a:xfrm>
            <a:off x="770011" y="1641414"/>
            <a:ext cx="6776803" cy="3542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2" y="1473650"/>
            <a:ext cx="10862356" cy="51520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data was collected from Wikipedia page. Labels were created with column ‘class’ to signify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explored and visualized. The categorical variables were changed to binary using one hot encoding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for standardized data to find the best parameters for machine learning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machine learning models presented, similar results produced from models: logistic regression, support vector machine, decision tree and K nearest neighbors yielded an accuracy of 83%.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08867" y="1479436"/>
            <a:ext cx="417674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outcome with 99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failure in flight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with unclear payload status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9A2D59A-791D-2B2A-33FC-B93A81AAA40E}"/>
              </a:ext>
            </a:extLst>
          </p:cNvPr>
          <p:cNvSpPr/>
          <p:nvPr/>
        </p:nvSpPr>
        <p:spPr>
          <a:xfrm>
            <a:off x="770011" y="1457294"/>
            <a:ext cx="5945582" cy="4149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81022" y="1380967"/>
            <a:ext cx="52911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Twelve versions were listed for max of 15600kg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1C85BC8-12F2-231B-7399-9D2F5E14A0C2}"/>
              </a:ext>
            </a:extLst>
          </p:cNvPr>
          <p:cNvSpPr/>
          <p:nvPr/>
        </p:nvSpPr>
        <p:spPr>
          <a:xfrm>
            <a:off x="770011" y="1291019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76066" y="1825625"/>
            <a:ext cx="411593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January and April were launched failure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7DF336B-3562-FA5A-6A58-C45BFEA4446B}"/>
              </a:ext>
            </a:extLst>
          </p:cNvPr>
          <p:cNvSpPr/>
          <p:nvPr/>
        </p:nvSpPr>
        <p:spPr>
          <a:xfrm>
            <a:off x="770011" y="1825625"/>
            <a:ext cx="7306056" cy="2796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06675" y="1596686"/>
            <a:ext cx="441960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successes were listed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Drone ship and ground pad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12E09A9-E003-E2B3-50CE-19252586F880}"/>
              </a:ext>
            </a:extLst>
          </p:cNvPr>
          <p:cNvSpPr/>
          <p:nvPr/>
        </p:nvSpPr>
        <p:spPr>
          <a:xfrm>
            <a:off x="770011" y="1569881"/>
            <a:ext cx="6836664" cy="3718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954850"/>
            <a:ext cx="9745589" cy="5430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were highlighted in red and near the coast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1881E-3784-F66F-5B4E-32E391B14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44" y="1404088"/>
            <a:ext cx="6831689" cy="43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6056569"/>
            <a:ext cx="10082869" cy="54904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Folium map for the launch site is marked with failed (red) and successful (green) landing. Six failed while four succeeded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D7BEC-8D5A-B3F2-FF19-2A87D9CB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56" y="1339254"/>
            <a:ext cx="6209361" cy="44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786063"/>
            <a:ext cx="9849028" cy="8695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relative distance to the coastline is shown. 0.87KM seems to be a safe distance to 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C8946-B8D5-65E1-D1F1-F0C03C7E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66" y="1391477"/>
            <a:ext cx="7580947" cy="39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261241"/>
            <a:ext cx="9745589" cy="19157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successful launch sites are shown, KSC LC-39A having the highest number of success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Across Launch Sites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82818F3-B4B3-0030-1B17-F3C6BE08394F}"/>
              </a:ext>
            </a:extLst>
          </p:cNvPr>
          <p:cNvSpPr/>
          <p:nvPr/>
        </p:nvSpPr>
        <p:spPr>
          <a:xfrm>
            <a:off x="869945" y="1383642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F0A0D9D-2158-6D38-D934-47F929F17FEF}"/>
              </a:ext>
            </a:extLst>
          </p:cNvPr>
          <p:cNvSpPr/>
          <p:nvPr/>
        </p:nvSpPr>
        <p:spPr>
          <a:xfrm>
            <a:off x="4484873" y="1650342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6"/>
            <a:ext cx="11014162" cy="5327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Commercial space travelling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launches promises the best pricing of $62 million compared to $165 million of commercial pricing.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reusing parts from 1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 of launch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competing with Space X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Tasked by Space Y to use machine learning to predict successful stage 1 recovery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351489"/>
            <a:ext cx="10551583" cy="8254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 of thirteen landings, three failed.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8467B19-4BE0-3E69-2731-312F80A168B0}"/>
              </a:ext>
            </a:extLst>
          </p:cNvPr>
          <p:cNvSpPr/>
          <p:nvPr/>
        </p:nvSpPr>
        <p:spPr>
          <a:xfrm>
            <a:off x="5303270" y="201472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FA994C17-AAC3-1B07-76F3-AF19EEFDC514}"/>
              </a:ext>
            </a:extLst>
          </p:cNvPr>
          <p:cNvSpPr/>
          <p:nvPr/>
        </p:nvSpPr>
        <p:spPr>
          <a:xfrm>
            <a:off x="8523483" y="2200655"/>
            <a:ext cx="324611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72BB134-C259-C534-182E-610DBA3EE8C8}"/>
              </a:ext>
            </a:extLst>
          </p:cNvPr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156615"/>
            <a:ext cx="10414662" cy="102034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Booster Version vs Success Category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F1FB739-1B8E-61DD-BA29-FC10FDCD47B9}"/>
              </a:ext>
            </a:extLst>
          </p:cNvPr>
          <p:cNvSpPr/>
          <p:nvPr/>
        </p:nvSpPr>
        <p:spPr>
          <a:xfrm>
            <a:off x="417958" y="1690878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76266" y="1664313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Sample size of 18 was used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Each models yielded the same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More data is needed to see the difference in spread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8089534-7ED3-58CD-AFD1-A20E9116E255}"/>
              </a:ext>
            </a:extLst>
          </p:cNvPr>
          <p:cNvSpPr/>
          <p:nvPr/>
        </p:nvSpPr>
        <p:spPr>
          <a:xfrm>
            <a:off x="1019556" y="1664313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55397" y="1710454"/>
            <a:ext cx="579195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 landings that did not land came out as landed (false positive)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landed launches came out as success (true positive)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BD4B008-0D84-21B7-1792-479F4C981A3F}"/>
              </a:ext>
            </a:extLst>
          </p:cNvPr>
          <p:cNvSpPr/>
          <p:nvPr/>
        </p:nvSpPr>
        <p:spPr>
          <a:xfrm>
            <a:off x="946645" y="1702308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 Launch site: VAFB SLC 4E and KSC LC 39A posted least amount of failure with least amount of flight tested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 Launch site: CCAFS SLC 40 was heavily used at payload &lt;7000kg. Failed landings are minority however, it is inconclusive to compare with other sites on which is the best outcome due to the amount of launched site used.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vs Orbit type: ES-L1, GEO, HEO, SSO had 100% success rate but had only one sample size. VLEO had 14 success attempts and had &gt;80%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over the years were plotted showing an increased upward trend of successes from year 2013 to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data is needed to determine the best machine learning model to justify the accuracy of models as they were equally accurate.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Through Wikipedia page and Space X public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Successful and unsuccessful landings are classified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were used by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involved is a combination of API request from Space X public API and web scraping from Wikipedia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Flowchart will show a detailed data collection from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API data columns: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Date,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Outcome, Flights,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Reused, Legs,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Block,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Serial, Longitude, Latitude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web scrape columns: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GB" sz="18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GB" sz="18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GB" sz="18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18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GB" sz="18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GB" sz="18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18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GB" sz="18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GB" sz="18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18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GB" sz="1800" dirty="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https://github.com/dzchua/assignrepo/blob/main/jupyter-labs-spacex-data-collection-api.ipynb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54" name="object 6">
            <a:extLst>
              <a:ext uri="{FF2B5EF4-FFF2-40B4-BE49-F238E27FC236}">
                <a16:creationId xmlns:a16="http://schemas.microsoft.com/office/drawing/2014/main" id="{D43276D8-82AE-4703-CC21-190C83BD1A83}"/>
              </a:ext>
            </a:extLst>
          </p:cNvPr>
          <p:cNvSpPr/>
          <p:nvPr/>
        </p:nvSpPr>
        <p:spPr>
          <a:xfrm>
            <a:off x="5791390" y="2331465"/>
            <a:ext cx="237744" cy="13898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7">
            <a:extLst>
              <a:ext uri="{FF2B5EF4-FFF2-40B4-BE49-F238E27FC236}">
                <a16:creationId xmlns:a16="http://schemas.microsoft.com/office/drawing/2014/main" id="{393992A1-C32A-F824-87E8-67D096F884B6}"/>
              </a:ext>
            </a:extLst>
          </p:cNvPr>
          <p:cNvGrpSpPr/>
          <p:nvPr/>
        </p:nvGrpSpPr>
        <p:grpSpPr>
          <a:xfrm>
            <a:off x="5510973" y="2055622"/>
            <a:ext cx="1851660" cy="1607820"/>
            <a:chOff x="4782311" y="1478280"/>
            <a:chExt cx="1851660" cy="1607820"/>
          </a:xfrm>
          <a:solidFill>
            <a:schemeClr val="bg2">
              <a:lumMod val="50000"/>
            </a:schemeClr>
          </a:solidFill>
        </p:grpSpPr>
        <p:sp>
          <p:nvSpPr>
            <p:cNvPr id="56" name="object 8">
              <a:extLst>
                <a:ext uri="{FF2B5EF4-FFF2-40B4-BE49-F238E27FC236}">
                  <a16:creationId xmlns:a16="http://schemas.microsoft.com/office/drawing/2014/main" id="{3E2606AB-983A-C6B2-8378-1B1C35136265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9">
              <a:extLst>
                <a:ext uri="{FF2B5EF4-FFF2-40B4-BE49-F238E27FC236}">
                  <a16:creationId xmlns:a16="http://schemas.microsoft.com/office/drawing/2014/main" id="{F8AA9881-F45A-BFCD-BC50-1B13EC21DC91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0">
              <a:extLst>
                <a:ext uri="{FF2B5EF4-FFF2-40B4-BE49-F238E27FC236}">
                  <a16:creationId xmlns:a16="http://schemas.microsoft.com/office/drawing/2014/main" id="{AE8F7320-7BB0-8CFC-7C06-5B553D36EFC5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1">
              <a:extLst>
                <a:ext uri="{FF2B5EF4-FFF2-40B4-BE49-F238E27FC236}">
                  <a16:creationId xmlns:a16="http://schemas.microsoft.com/office/drawing/2014/main" id="{7AA84E8A-E3E4-807A-DD26-11D3C116DEDE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12">
            <a:extLst>
              <a:ext uri="{FF2B5EF4-FFF2-40B4-BE49-F238E27FC236}">
                <a16:creationId xmlns:a16="http://schemas.microsoft.com/office/drawing/2014/main" id="{889EF35E-B55E-8B3F-55A9-8A8C419C296F}"/>
              </a:ext>
            </a:extLst>
          </p:cNvPr>
          <p:cNvSpPr txBox="1"/>
          <p:nvPr/>
        </p:nvSpPr>
        <p:spPr>
          <a:xfrm>
            <a:off x="5744527" y="2343403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61" name="object 13">
            <a:extLst>
              <a:ext uri="{FF2B5EF4-FFF2-40B4-BE49-F238E27FC236}">
                <a16:creationId xmlns:a16="http://schemas.microsoft.com/office/drawing/2014/main" id="{95653B57-C34D-B596-DC12-ADA1A4FEE073}"/>
              </a:ext>
            </a:extLst>
          </p:cNvPr>
          <p:cNvGrpSpPr/>
          <p:nvPr/>
        </p:nvGrpSpPr>
        <p:grpSpPr>
          <a:xfrm>
            <a:off x="5510973" y="3384549"/>
            <a:ext cx="1851660" cy="1666239"/>
            <a:chOff x="4782311" y="2807207"/>
            <a:chExt cx="1851660" cy="1666239"/>
          </a:xfrm>
          <a:solidFill>
            <a:schemeClr val="bg2">
              <a:lumMod val="50000"/>
            </a:schemeClr>
          </a:solidFill>
        </p:grpSpPr>
        <p:sp>
          <p:nvSpPr>
            <p:cNvPr id="62" name="object 14">
              <a:extLst>
                <a:ext uri="{FF2B5EF4-FFF2-40B4-BE49-F238E27FC236}">
                  <a16:creationId xmlns:a16="http://schemas.microsoft.com/office/drawing/2014/main" id="{806DCA0B-8EBC-4E24-C91E-9DF49AB8F332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5">
              <a:extLst>
                <a:ext uri="{FF2B5EF4-FFF2-40B4-BE49-F238E27FC236}">
                  <a16:creationId xmlns:a16="http://schemas.microsoft.com/office/drawing/2014/main" id="{AA0B452C-A1F0-F4D8-86D9-E3C38DD89BC7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6">
              <a:extLst>
                <a:ext uri="{FF2B5EF4-FFF2-40B4-BE49-F238E27FC236}">
                  <a16:creationId xmlns:a16="http://schemas.microsoft.com/office/drawing/2014/main" id="{C5562D12-DC3E-A27E-ED0C-1EF90D22D4B6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7">
              <a:extLst>
                <a:ext uri="{FF2B5EF4-FFF2-40B4-BE49-F238E27FC236}">
                  <a16:creationId xmlns:a16="http://schemas.microsoft.com/office/drawing/2014/main" id="{702CC3D4-DA66-8624-59F2-6D69BCE05502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8">
              <a:extLst>
                <a:ext uri="{FF2B5EF4-FFF2-40B4-BE49-F238E27FC236}">
                  <a16:creationId xmlns:a16="http://schemas.microsoft.com/office/drawing/2014/main" id="{74C10E6C-6951-CAD9-6B7B-9BAC915C8E3B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19">
            <a:extLst>
              <a:ext uri="{FF2B5EF4-FFF2-40B4-BE49-F238E27FC236}">
                <a16:creationId xmlns:a16="http://schemas.microsoft.com/office/drawing/2014/main" id="{2B41D15A-003E-7243-EFCA-A9857BE2E3D8}"/>
              </a:ext>
            </a:extLst>
          </p:cNvPr>
          <p:cNvSpPr txBox="1"/>
          <p:nvPr/>
        </p:nvSpPr>
        <p:spPr>
          <a:xfrm>
            <a:off x="5744527" y="3463925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68" name="object 20">
            <a:extLst>
              <a:ext uri="{FF2B5EF4-FFF2-40B4-BE49-F238E27FC236}">
                <a16:creationId xmlns:a16="http://schemas.microsoft.com/office/drawing/2014/main" id="{F8F5F991-65A8-0BFA-4679-3ACA7B2194C6}"/>
              </a:ext>
            </a:extLst>
          </p:cNvPr>
          <p:cNvGrpSpPr/>
          <p:nvPr/>
        </p:nvGrpSpPr>
        <p:grpSpPr>
          <a:xfrm>
            <a:off x="5510973" y="4715001"/>
            <a:ext cx="2790825" cy="1141730"/>
            <a:chOff x="4782311" y="4137659"/>
            <a:chExt cx="2790825" cy="1141730"/>
          </a:xfrm>
          <a:solidFill>
            <a:schemeClr val="bg2">
              <a:lumMod val="50000"/>
            </a:schemeClr>
          </a:solidFill>
        </p:grpSpPr>
        <p:sp>
          <p:nvSpPr>
            <p:cNvPr id="69" name="object 21">
              <a:extLst>
                <a:ext uri="{FF2B5EF4-FFF2-40B4-BE49-F238E27FC236}">
                  <a16:creationId xmlns:a16="http://schemas.microsoft.com/office/drawing/2014/main" id="{E9B04DFD-3CA4-2FF9-073A-819C89C4D2AF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2">
              <a:extLst>
                <a:ext uri="{FF2B5EF4-FFF2-40B4-BE49-F238E27FC236}">
                  <a16:creationId xmlns:a16="http://schemas.microsoft.com/office/drawing/2014/main" id="{894669F5-8BBB-942A-8FA2-E1F7B223C7BA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0EBCB3A1-4DBC-E3F1-B8C6-5B4B218DED56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8C8247F4-401E-54FC-384C-C9396FD5E4D5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5">
              <a:extLst>
                <a:ext uri="{FF2B5EF4-FFF2-40B4-BE49-F238E27FC236}">
                  <a16:creationId xmlns:a16="http://schemas.microsoft.com/office/drawing/2014/main" id="{78C6C4BE-937C-1F48-2DD6-A03C548E87EF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26">
            <a:extLst>
              <a:ext uri="{FF2B5EF4-FFF2-40B4-BE49-F238E27FC236}">
                <a16:creationId xmlns:a16="http://schemas.microsoft.com/office/drawing/2014/main" id="{85194F7E-7ADD-7272-EDD5-4E5DB9BCEB6C}"/>
              </a:ext>
            </a:extLst>
          </p:cNvPr>
          <p:cNvSpPr txBox="1"/>
          <p:nvPr/>
        </p:nvSpPr>
        <p:spPr>
          <a:xfrm>
            <a:off x="5706427" y="4898262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75" name="object 27">
            <a:extLst>
              <a:ext uri="{FF2B5EF4-FFF2-40B4-BE49-F238E27FC236}">
                <a16:creationId xmlns:a16="http://schemas.microsoft.com/office/drawing/2014/main" id="{0BFE6A53-1EBF-0B2B-8A29-70F7B04F01FA}"/>
              </a:ext>
            </a:extLst>
          </p:cNvPr>
          <p:cNvGrpSpPr/>
          <p:nvPr/>
        </p:nvGrpSpPr>
        <p:grpSpPr>
          <a:xfrm>
            <a:off x="7868602" y="3651249"/>
            <a:ext cx="1859280" cy="2205355"/>
            <a:chOff x="7139940" y="3073907"/>
            <a:chExt cx="1859280" cy="2205355"/>
          </a:xfrm>
          <a:solidFill>
            <a:schemeClr val="bg2">
              <a:lumMod val="50000"/>
            </a:schemeClr>
          </a:solidFill>
        </p:grpSpPr>
        <p:sp>
          <p:nvSpPr>
            <p:cNvPr id="76" name="object 28">
              <a:extLst>
                <a:ext uri="{FF2B5EF4-FFF2-40B4-BE49-F238E27FC236}">
                  <a16:creationId xmlns:a16="http://schemas.microsoft.com/office/drawing/2014/main" id="{69C4A682-8EA1-3A48-7753-9322F04E5B31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9">
              <a:extLst>
                <a:ext uri="{FF2B5EF4-FFF2-40B4-BE49-F238E27FC236}">
                  <a16:creationId xmlns:a16="http://schemas.microsoft.com/office/drawing/2014/main" id="{8428ADF5-24D3-DC34-BA72-B59AD3B5FF4B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30">
              <a:extLst>
                <a:ext uri="{FF2B5EF4-FFF2-40B4-BE49-F238E27FC236}">
                  <a16:creationId xmlns:a16="http://schemas.microsoft.com/office/drawing/2014/main" id="{13C1EFFC-83CC-A184-C804-F330F4007DED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31">
              <a:extLst>
                <a:ext uri="{FF2B5EF4-FFF2-40B4-BE49-F238E27FC236}">
                  <a16:creationId xmlns:a16="http://schemas.microsoft.com/office/drawing/2014/main" id="{48403ED0-B456-D627-B50C-220088BB0CB8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2">
              <a:extLst>
                <a:ext uri="{FF2B5EF4-FFF2-40B4-BE49-F238E27FC236}">
                  <a16:creationId xmlns:a16="http://schemas.microsoft.com/office/drawing/2014/main" id="{EFD6F72D-ED82-EACA-AF26-C9033F8025AF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33">
            <a:extLst>
              <a:ext uri="{FF2B5EF4-FFF2-40B4-BE49-F238E27FC236}">
                <a16:creationId xmlns:a16="http://schemas.microsoft.com/office/drawing/2014/main" id="{4AAEAE7C-0684-18F5-4C2C-DEB7CACCF121}"/>
              </a:ext>
            </a:extLst>
          </p:cNvPr>
          <p:cNvSpPr txBox="1"/>
          <p:nvPr/>
        </p:nvSpPr>
        <p:spPr>
          <a:xfrm>
            <a:off x="8029383" y="5002784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82" name="object 34">
            <a:extLst>
              <a:ext uri="{FF2B5EF4-FFF2-40B4-BE49-F238E27FC236}">
                <a16:creationId xmlns:a16="http://schemas.microsoft.com/office/drawing/2014/main" id="{55F0E384-A1E7-584E-317A-212EFFAABE4E}"/>
              </a:ext>
            </a:extLst>
          </p:cNvPr>
          <p:cNvGrpSpPr/>
          <p:nvPr/>
        </p:nvGrpSpPr>
        <p:grpSpPr>
          <a:xfrm>
            <a:off x="7868602" y="2322321"/>
            <a:ext cx="1868805" cy="2205355"/>
            <a:chOff x="7139940" y="1744979"/>
            <a:chExt cx="1868805" cy="2205355"/>
          </a:xfrm>
          <a:solidFill>
            <a:schemeClr val="bg2">
              <a:lumMod val="50000"/>
            </a:schemeClr>
          </a:solidFill>
        </p:grpSpPr>
        <p:sp>
          <p:nvSpPr>
            <p:cNvPr id="83" name="object 35">
              <a:extLst>
                <a:ext uri="{FF2B5EF4-FFF2-40B4-BE49-F238E27FC236}">
                  <a16:creationId xmlns:a16="http://schemas.microsoft.com/office/drawing/2014/main" id="{0A094997-7B61-EFE1-F290-5A040E45955A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36">
              <a:extLst>
                <a:ext uri="{FF2B5EF4-FFF2-40B4-BE49-F238E27FC236}">
                  <a16:creationId xmlns:a16="http://schemas.microsoft.com/office/drawing/2014/main" id="{9C463631-31ED-F3A4-8B68-5B7CB087832A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7">
              <a:extLst>
                <a:ext uri="{FF2B5EF4-FFF2-40B4-BE49-F238E27FC236}">
                  <a16:creationId xmlns:a16="http://schemas.microsoft.com/office/drawing/2014/main" id="{D8F0F995-EDCA-7FAA-3D33-6A0CFD172646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8">
              <a:extLst>
                <a:ext uri="{FF2B5EF4-FFF2-40B4-BE49-F238E27FC236}">
                  <a16:creationId xmlns:a16="http://schemas.microsoft.com/office/drawing/2014/main" id="{5E9EF61E-9BBE-1D24-E1B3-8AC3D7A03D06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9">
              <a:extLst>
                <a:ext uri="{FF2B5EF4-FFF2-40B4-BE49-F238E27FC236}">
                  <a16:creationId xmlns:a16="http://schemas.microsoft.com/office/drawing/2014/main" id="{F836A683-01FE-5EA1-B28B-5A36E52DB33C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40">
            <a:extLst>
              <a:ext uri="{FF2B5EF4-FFF2-40B4-BE49-F238E27FC236}">
                <a16:creationId xmlns:a16="http://schemas.microsoft.com/office/drawing/2014/main" id="{02B927E9-846B-198C-0B10-646173811E86}"/>
              </a:ext>
            </a:extLst>
          </p:cNvPr>
          <p:cNvSpPr txBox="1"/>
          <p:nvPr/>
        </p:nvSpPr>
        <p:spPr>
          <a:xfrm>
            <a:off x="8020240" y="3673347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89" name="object 41">
            <a:extLst>
              <a:ext uri="{FF2B5EF4-FFF2-40B4-BE49-F238E27FC236}">
                <a16:creationId xmlns:a16="http://schemas.microsoft.com/office/drawing/2014/main" id="{783530D7-1684-B3EE-E3B7-C23B7DAE6C07}"/>
              </a:ext>
            </a:extLst>
          </p:cNvPr>
          <p:cNvGrpSpPr/>
          <p:nvPr/>
        </p:nvGrpSpPr>
        <p:grpSpPr>
          <a:xfrm>
            <a:off x="7868602" y="2055622"/>
            <a:ext cx="2790825" cy="1143000"/>
            <a:chOff x="7139940" y="1478280"/>
            <a:chExt cx="2790825" cy="1143000"/>
          </a:xfrm>
          <a:solidFill>
            <a:schemeClr val="bg2">
              <a:lumMod val="50000"/>
            </a:schemeClr>
          </a:solidFill>
        </p:grpSpPr>
        <p:sp>
          <p:nvSpPr>
            <p:cNvPr id="90" name="object 42">
              <a:extLst>
                <a:ext uri="{FF2B5EF4-FFF2-40B4-BE49-F238E27FC236}">
                  <a16:creationId xmlns:a16="http://schemas.microsoft.com/office/drawing/2014/main" id="{268B06DA-BCFF-4188-FBAF-D4172BBD4A90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43">
              <a:extLst>
                <a:ext uri="{FF2B5EF4-FFF2-40B4-BE49-F238E27FC236}">
                  <a16:creationId xmlns:a16="http://schemas.microsoft.com/office/drawing/2014/main" id="{1EF8BDE4-D71B-63B2-0FF6-5BA74F634EB6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44">
              <a:extLst>
                <a:ext uri="{FF2B5EF4-FFF2-40B4-BE49-F238E27FC236}">
                  <a16:creationId xmlns:a16="http://schemas.microsoft.com/office/drawing/2014/main" id="{CFEE172D-8FF6-4A42-E083-FC0185AED3A4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5">
              <a:extLst>
                <a:ext uri="{FF2B5EF4-FFF2-40B4-BE49-F238E27FC236}">
                  <a16:creationId xmlns:a16="http://schemas.microsoft.com/office/drawing/2014/main" id="{1D3B9593-A9D2-2D7E-C157-E2FE433B14E4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6">
              <a:extLst>
                <a:ext uri="{FF2B5EF4-FFF2-40B4-BE49-F238E27FC236}">
                  <a16:creationId xmlns:a16="http://schemas.microsoft.com/office/drawing/2014/main" id="{062DB37A-3210-428E-EC45-45BB64BC3858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47">
            <a:extLst>
              <a:ext uri="{FF2B5EF4-FFF2-40B4-BE49-F238E27FC236}">
                <a16:creationId xmlns:a16="http://schemas.microsoft.com/office/drawing/2014/main" id="{B5910A1C-25BC-0DC8-437B-51B4E451D9F8}"/>
              </a:ext>
            </a:extLst>
          </p:cNvPr>
          <p:cNvSpPr txBox="1">
            <a:spLocks/>
          </p:cNvSpPr>
          <p:nvPr/>
        </p:nvSpPr>
        <p:spPr>
          <a:xfrm>
            <a:off x="8082723" y="2238247"/>
            <a:ext cx="1373505" cy="68993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GB" sz="1500" spc="-5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GB" sz="1500" spc="-1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GB" sz="1500" spc="-20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GB" sz="1500" spc="-5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GB" sz="150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GB" sz="1500" spc="-2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GB" sz="150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GB" sz="1500">
              <a:latin typeface="Carlito"/>
              <a:cs typeface="Carlito"/>
            </a:endParaRPr>
          </a:p>
        </p:txBody>
      </p:sp>
      <p:grpSp>
        <p:nvGrpSpPr>
          <p:cNvPr id="96" name="object 48">
            <a:extLst>
              <a:ext uri="{FF2B5EF4-FFF2-40B4-BE49-F238E27FC236}">
                <a16:creationId xmlns:a16="http://schemas.microsoft.com/office/drawing/2014/main" id="{06BBA340-3AE2-D70A-AD86-0FF88F3EDF45}"/>
              </a:ext>
            </a:extLst>
          </p:cNvPr>
          <p:cNvGrpSpPr/>
          <p:nvPr/>
        </p:nvGrpSpPr>
        <p:grpSpPr>
          <a:xfrm>
            <a:off x="10224705" y="2055622"/>
            <a:ext cx="1894839" cy="1143000"/>
            <a:chOff x="9496043" y="1478280"/>
            <a:chExt cx="1894839" cy="1143000"/>
          </a:xfrm>
          <a:solidFill>
            <a:schemeClr val="bg2">
              <a:lumMod val="50000"/>
            </a:schemeClr>
          </a:solidFill>
        </p:grpSpPr>
        <p:sp>
          <p:nvSpPr>
            <p:cNvPr id="97" name="object 49">
              <a:extLst>
                <a:ext uri="{FF2B5EF4-FFF2-40B4-BE49-F238E27FC236}">
                  <a16:creationId xmlns:a16="http://schemas.microsoft.com/office/drawing/2014/main" id="{96E79FC5-DD86-F1DB-6562-12205E2F50AF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50">
              <a:extLst>
                <a:ext uri="{FF2B5EF4-FFF2-40B4-BE49-F238E27FC236}">
                  <a16:creationId xmlns:a16="http://schemas.microsoft.com/office/drawing/2014/main" id="{41D503C4-8642-F2E7-E19D-D35A45AAD16F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51">
              <a:extLst>
                <a:ext uri="{FF2B5EF4-FFF2-40B4-BE49-F238E27FC236}">
                  <a16:creationId xmlns:a16="http://schemas.microsoft.com/office/drawing/2014/main" id="{D3AD43D7-C91C-B03E-5DF8-9145F285602D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52">
            <a:extLst>
              <a:ext uri="{FF2B5EF4-FFF2-40B4-BE49-F238E27FC236}">
                <a16:creationId xmlns:a16="http://schemas.microsoft.com/office/drawing/2014/main" id="{92009BCD-94F1-9AA7-7F0D-5067819147F4}"/>
              </a:ext>
            </a:extLst>
          </p:cNvPr>
          <p:cNvSpPr txBox="1"/>
          <p:nvPr/>
        </p:nvSpPr>
        <p:spPr>
          <a:xfrm>
            <a:off x="10368978" y="2238247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https://github.com/dzchua/assignrepo/blob/main/jupyter-labs-webscraping%20(1).ipynb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6D8E71B9-C34E-2263-80AC-77EAB7CFDEF1}"/>
              </a:ext>
            </a:extLst>
          </p:cNvPr>
          <p:cNvGrpSpPr/>
          <p:nvPr/>
        </p:nvGrpSpPr>
        <p:grpSpPr>
          <a:xfrm>
            <a:off x="5144247" y="1376368"/>
            <a:ext cx="2620763" cy="2104802"/>
            <a:chOff x="5111496" y="713231"/>
            <a:chExt cx="2621280" cy="2318385"/>
          </a:xfrm>
          <a:solidFill>
            <a:schemeClr val="bg2">
              <a:lumMod val="50000"/>
            </a:schemeClr>
          </a:solidFill>
        </p:grpSpPr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6BA23A1-900A-83B1-9DA0-EBA022F62BEE}"/>
                </a:ext>
              </a:extLst>
            </p:cNvPr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FBF98F36-389A-A4C9-9EBE-8D5EA95686D2}"/>
                </a:ext>
              </a:extLst>
            </p:cNvPr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DFD730DA-8EB4-DCA2-E4B5-3194D49AB495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AA276849-9EC8-DD34-2565-7CDE80DD4C7D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30675CA6-A5F1-FAA8-82AA-D67CFE015A76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3BB02800-159B-018D-B95D-77452D43D206}"/>
              </a:ext>
            </a:extLst>
          </p:cNvPr>
          <p:cNvSpPr txBox="1"/>
          <p:nvPr/>
        </p:nvSpPr>
        <p:spPr>
          <a:xfrm>
            <a:off x="5347320" y="1614999"/>
            <a:ext cx="2121117" cy="65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E3506D76-9338-07C1-9FFF-942A28291979}"/>
              </a:ext>
            </a:extLst>
          </p:cNvPr>
          <p:cNvGrpSpPr/>
          <p:nvPr/>
        </p:nvGrpSpPr>
        <p:grpSpPr>
          <a:xfrm>
            <a:off x="5144247" y="3252413"/>
            <a:ext cx="2580131" cy="2104802"/>
            <a:chOff x="5111496" y="2589276"/>
            <a:chExt cx="2580640" cy="2318385"/>
          </a:xfrm>
          <a:solidFill>
            <a:schemeClr val="bg2">
              <a:lumMod val="50000"/>
            </a:schemeClr>
          </a:solidFill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3A15880-4EC2-14EF-6F2E-3C9DD43B31CC}"/>
                </a:ext>
              </a:extLst>
            </p:cNvPr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171581FB-4B39-B3ED-7620-A0E7965C8310}"/>
                </a:ext>
              </a:extLst>
            </p:cNvPr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00BB7C4-B6EF-28EA-3F71-81BFE1815B82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344A6970-8AD4-9EAB-05FA-AA7C596EEEBD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EA2CCD37-23B2-5610-1DDF-2FE087AC168D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>
            <a:extLst>
              <a:ext uri="{FF2B5EF4-FFF2-40B4-BE49-F238E27FC236}">
                <a16:creationId xmlns:a16="http://schemas.microsoft.com/office/drawing/2014/main" id="{A562ED04-68CF-C52B-64C8-746DE6C97066}"/>
              </a:ext>
            </a:extLst>
          </p:cNvPr>
          <p:cNvSpPr txBox="1"/>
          <p:nvPr/>
        </p:nvSpPr>
        <p:spPr>
          <a:xfrm>
            <a:off x="5547345" y="3491551"/>
            <a:ext cx="1709083" cy="65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2" name="object 20">
            <a:extLst>
              <a:ext uri="{FF2B5EF4-FFF2-40B4-BE49-F238E27FC236}">
                <a16:creationId xmlns:a16="http://schemas.microsoft.com/office/drawing/2014/main" id="{6F1D10B7-B587-0D7E-4C45-8F5582860BA5}"/>
              </a:ext>
            </a:extLst>
          </p:cNvPr>
          <p:cNvGrpSpPr/>
          <p:nvPr/>
        </p:nvGrpSpPr>
        <p:grpSpPr>
          <a:xfrm>
            <a:off x="5144247" y="5060480"/>
            <a:ext cx="3905749" cy="1434909"/>
            <a:chOff x="5111496" y="4465320"/>
            <a:chExt cx="3906520" cy="1580515"/>
          </a:xfrm>
          <a:solidFill>
            <a:schemeClr val="bg2">
              <a:lumMod val="50000"/>
            </a:schemeClr>
          </a:solidFill>
        </p:grpSpPr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F334B8C1-C432-DAD9-894F-9961BC7D1689}"/>
                </a:ext>
              </a:extLst>
            </p:cNvPr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4A6A6D8F-E9DB-D895-705E-E8278397348B}"/>
                </a:ext>
              </a:extLst>
            </p:cNvPr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B0F96BF1-DE70-B3D9-AFFB-A97F6753E345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4871BEC2-3F2E-E388-E6FB-7A76EED23431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73F9E621-AB5B-AD8C-23D4-9B7C4FABCA43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>
            <a:extLst>
              <a:ext uri="{FF2B5EF4-FFF2-40B4-BE49-F238E27FC236}">
                <a16:creationId xmlns:a16="http://schemas.microsoft.com/office/drawing/2014/main" id="{E5A0A39F-0747-D120-AE24-018D46EAE55E}"/>
              </a:ext>
            </a:extLst>
          </p:cNvPr>
          <p:cNvSpPr txBox="1"/>
          <p:nvPr/>
        </p:nvSpPr>
        <p:spPr>
          <a:xfrm>
            <a:off x="5502767" y="5365475"/>
            <a:ext cx="1801775" cy="66043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9" name="object 27">
            <a:extLst>
              <a:ext uri="{FF2B5EF4-FFF2-40B4-BE49-F238E27FC236}">
                <a16:creationId xmlns:a16="http://schemas.microsoft.com/office/drawing/2014/main" id="{332897D9-0DA4-D80B-A002-6BFBEF19AA7C}"/>
              </a:ext>
            </a:extLst>
          </p:cNvPr>
          <p:cNvGrpSpPr/>
          <p:nvPr/>
        </p:nvGrpSpPr>
        <p:grpSpPr>
          <a:xfrm>
            <a:off x="8471139" y="3699041"/>
            <a:ext cx="2580131" cy="2796602"/>
            <a:chOff x="8438388" y="2965704"/>
            <a:chExt cx="2580640" cy="3080385"/>
          </a:xfrm>
          <a:solidFill>
            <a:schemeClr val="bg2">
              <a:lumMod val="50000"/>
            </a:schemeClr>
          </a:solidFill>
        </p:grpSpPr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047611BE-0192-F0D9-D865-30B0D83E46C0}"/>
                </a:ext>
              </a:extLst>
            </p:cNvPr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28AC17C8-F628-371E-D595-B8DE3AD0F236}"/>
                </a:ext>
              </a:extLst>
            </p:cNvPr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D1EC7BFD-FF43-3AD9-1AF4-7CB77CC80208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3A8E1FB4-CFE1-9068-DA66-070B20737851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6F9893D7-E1C3-8137-ECE1-F0E247DEA4BC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3">
            <a:extLst>
              <a:ext uri="{FF2B5EF4-FFF2-40B4-BE49-F238E27FC236}">
                <a16:creationId xmlns:a16="http://schemas.microsoft.com/office/drawing/2014/main" id="{175EB98A-F1D2-1C43-0125-378CB0F074C9}"/>
              </a:ext>
            </a:extLst>
          </p:cNvPr>
          <p:cNvSpPr txBox="1"/>
          <p:nvPr/>
        </p:nvSpPr>
        <p:spPr>
          <a:xfrm>
            <a:off x="8760192" y="5490772"/>
            <a:ext cx="1943352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6" name="object 34">
            <a:extLst>
              <a:ext uri="{FF2B5EF4-FFF2-40B4-BE49-F238E27FC236}">
                <a16:creationId xmlns:a16="http://schemas.microsoft.com/office/drawing/2014/main" id="{07892D53-4234-9CC4-1026-CB37285BB69C}"/>
              </a:ext>
            </a:extLst>
          </p:cNvPr>
          <p:cNvGrpSpPr/>
          <p:nvPr/>
        </p:nvGrpSpPr>
        <p:grpSpPr>
          <a:xfrm>
            <a:off x="8471139" y="1825922"/>
            <a:ext cx="2580131" cy="2825427"/>
            <a:chOff x="8438388" y="1089660"/>
            <a:chExt cx="2580640" cy="3112135"/>
          </a:xfrm>
          <a:solidFill>
            <a:schemeClr val="bg2">
              <a:lumMod val="50000"/>
            </a:schemeClr>
          </a:solidFill>
        </p:grpSpPr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7A94408E-906C-4C85-EBEC-89E376D581D6}"/>
                </a:ext>
              </a:extLst>
            </p:cNvPr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851C654A-CF89-B37B-57A5-E4ED8BE1F7EE}"/>
                </a:ext>
              </a:extLst>
            </p:cNvPr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8E1FCD40-F8A4-7FC3-12E1-B174B5A6F9B9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88CAB311-9ECD-CA14-DC04-FC500AD05DE4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389F7D1A-E5F6-90ED-3D34-1EB0C8C082B2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0">
            <a:extLst>
              <a:ext uri="{FF2B5EF4-FFF2-40B4-BE49-F238E27FC236}">
                <a16:creationId xmlns:a16="http://schemas.microsoft.com/office/drawing/2014/main" id="{D7EC2A86-3A52-8DE3-7498-3A33D4641E63}"/>
              </a:ext>
            </a:extLst>
          </p:cNvPr>
          <p:cNvSpPr txBox="1"/>
          <p:nvPr/>
        </p:nvSpPr>
        <p:spPr>
          <a:xfrm>
            <a:off x="8872967" y="3238475"/>
            <a:ext cx="1707813" cy="128637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3" name="object 41">
            <a:extLst>
              <a:ext uri="{FF2B5EF4-FFF2-40B4-BE49-F238E27FC236}">
                <a16:creationId xmlns:a16="http://schemas.microsoft.com/office/drawing/2014/main" id="{E9812822-728A-0CFB-21D4-7F4E95682BFC}"/>
              </a:ext>
            </a:extLst>
          </p:cNvPr>
          <p:cNvGrpSpPr/>
          <p:nvPr/>
        </p:nvGrpSpPr>
        <p:grpSpPr>
          <a:xfrm>
            <a:off x="8471139" y="1308391"/>
            <a:ext cx="2580131" cy="1434909"/>
            <a:chOff x="8438388" y="713231"/>
            <a:chExt cx="2580640" cy="1580515"/>
          </a:xfrm>
          <a:solidFill>
            <a:schemeClr val="bg2">
              <a:lumMod val="50000"/>
            </a:schemeClr>
          </a:solidFill>
        </p:grpSpPr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AE87C301-B825-6895-FB83-0E555F06DA45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F45792C8-F36D-CB77-08FB-59CEB4433931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E28CBE77-66F7-07CB-07A4-BFE4D1F7D0CF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5">
            <a:extLst>
              <a:ext uri="{FF2B5EF4-FFF2-40B4-BE49-F238E27FC236}">
                <a16:creationId xmlns:a16="http://schemas.microsoft.com/office/drawing/2014/main" id="{5BF45506-C971-5F0F-6EE5-726B315F0589}"/>
              </a:ext>
            </a:extLst>
          </p:cNvPr>
          <p:cNvSpPr txBox="1"/>
          <p:nvPr/>
        </p:nvSpPr>
        <p:spPr>
          <a:xfrm>
            <a:off x="8738856" y="1612186"/>
            <a:ext cx="1982714" cy="661719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</TotalTime>
  <Words>1588</Words>
  <Application>Microsoft Office PowerPoint</Application>
  <PresentationFormat>Widescreen</PresentationFormat>
  <Paragraphs>246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Carlito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#CHUA DING ZHANG#</cp:lastModifiedBy>
  <cp:revision>213</cp:revision>
  <dcterms:created xsi:type="dcterms:W3CDTF">2021-04-29T18:58:34Z</dcterms:created>
  <dcterms:modified xsi:type="dcterms:W3CDTF">2022-06-03T12:42:33Z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